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8" r:id="rId3"/>
    <p:sldId id="312" r:id="rId4"/>
    <p:sldId id="313" r:id="rId5"/>
    <p:sldId id="261" r:id="rId6"/>
    <p:sldId id="275" r:id="rId7"/>
    <p:sldId id="297" r:id="rId8"/>
    <p:sldId id="269" r:id="rId9"/>
    <p:sldId id="262" r:id="rId10"/>
    <p:sldId id="314" r:id="rId11"/>
    <p:sldId id="315" r:id="rId12"/>
    <p:sldId id="316" r:id="rId13"/>
    <p:sldId id="318" r:id="rId14"/>
    <p:sldId id="319" r:id="rId15"/>
    <p:sldId id="259" r:id="rId16"/>
    <p:sldId id="260" r:id="rId17"/>
    <p:sldId id="322" r:id="rId18"/>
    <p:sldId id="321" r:id="rId19"/>
    <p:sldId id="323" r:id="rId20"/>
    <p:sldId id="325" r:id="rId21"/>
    <p:sldId id="324" r:id="rId22"/>
    <p:sldId id="32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9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528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jpeg>
</file>

<file path=ppt/media/image6.jpeg>
</file>

<file path=ppt/media/image7.png>
</file>

<file path=ppt/media/image8.jpe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A6D0F0-1B55-4228-AA54-E7C8B9D33044}" type="datetimeFigureOut">
              <a:rPr lang="en-US" smtClean="0"/>
              <a:t>7/13/20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596C9-927C-44F8-ACF9-1A296849F3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423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ctr" defTabSz="914485" eaLnBrk="0" hangingPunct="0">
              <a:defRPr sz="2300">
                <a:solidFill>
                  <a:schemeClr val="tx1"/>
                </a:solidFill>
                <a:latin typeface="Arial" pitchFamily="34" charset="0"/>
              </a:defRPr>
            </a:lvl1pPr>
            <a:lvl2pPr marL="702756" indent="-270291" algn="ctr" defTabSz="914485" eaLnBrk="0" hangingPunct="0">
              <a:defRPr sz="2300">
                <a:solidFill>
                  <a:schemeClr val="tx1"/>
                </a:solidFill>
                <a:latin typeface="Arial" pitchFamily="34" charset="0"/>
              </a:defRPr>
            </a:lvl2pPr>
            <a:lvl3pPr marL="1081164" indent="-216233" algn="ctr" defTabSz="914485" eaLnBrk="0" hangingPunct="0">
              <a:defRPr sz="2300">
                <a:solidFill>
                  <a:schemeClr val="tx1"/>
                </a:solidFill>
                <a:latin typeface="Arial" pitchFamily="34" charset="0"/>
              </a:defRPr>
            </a:lvl3pPr>
            <a:lvl4pPr marL="1513629" indent="-216233" algn="ctr" defTabSz="914485" eaLnBrk="0" hangingPunct="0">
              <a:defRPr sz="2300">
                <a:solidFill>
                  <a:schemeClr val="tx1"/>
                </a:solidFill>
                <a:latin typeface="Arial" pitchFamily="34" charset="0"/>
              </a:defRPr>
            </a:lvl4pPr>
            <a:lvl5pPr marL="1946095" indent="-216233" algn="ctr" defTabSz="914485" eaLnBrk="0" hangingPunct="0">
              <a:defRPr sz="2300">
                <a:solidFill>
                  <a:schemeClr val="tx1"/>
                </a:solidFill>
                <a:latin typeface="Arial" pitchFamily="34" charset="0"/>
              </a:defRPr>
            </a:lvl5pPr>
            <a:lvl6pPr marL="2378560" indent="-216233" algn="ctr" defTabSz="914485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Arial" pitchFamily="34" charset="0"/>
              </a:defRPr>
            </a:lvl6pPr>
            <a:lvl7pPr marL="2811026" indent="-216233" algn="ctr" defTabSz="914485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Arial" pitchFamily="34" charset="0"/>
              </a:defRPr>
            </a:lvl7pPr>
            <a:lvl8pPr marL="3243491" indent="-216233" algn="ctr" defTabSz="914485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Arial" pitchFamily="34" charset="0"/>
              </a:defRPr>
            </a:lvl8pPr>
            <a:lvl9pPr marL="3675957" indent="-216233" algn="ctr" defTabSz="914485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r"/>
            <a:fld id="{9BC5AD4F-6A73-4462-935B-8CBCD91AB1E7}" type="slidenum">
              <a:rPr lang="en-US" sz="1200">
                <a:latin typeface="Times New Roman" pitchFamily="18" charset="0"/>
              </a:rPr>
              <a:pPr algn="r"/>
              <a:t>9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4412" cy="3429000"/>
          </a:xfrm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c0e27941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8c0e27941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We need a PDB id to use as input into the Protein-Ligan interaction progiler (PLIP)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Then the results is a XML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I did a python script that transform all the XML in a JSON file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Next step is to adapt this JSON into the ICn3D JSON specification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83612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8c0e27941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8c0e27941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56436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8c0e279414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8c0e279414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17708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8c0e279414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8c0e279414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71372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c0e27941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8c0e27941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We need a PDB id to use as input into the Protein-Ligan interaction progiler (PLIP)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Then the results is a XML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I did a python script that transform all the XML in a JSON file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Next step is to adapt this JSON into the ICn3D JSON specification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559681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33030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0A9A-A15B-4460-BAD2-66AE6014D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0C9C57-AA27-440E-9F37-095500430C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90F01-4C67-4EEF-AF1C-00CE95D83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91553-48C3-4381-8549-2C8CD2523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14D579-1FAD-44F6-936A-CB1A01A01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337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74519-12A6-43FD-B66B-33F469C89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422B38-736A-4AC7-A9FF-AC433A25FF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3D361-FF59-40CB-BF41-4B0219239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62E15A-81A1-4910-9EAE-862A02AF0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5109CB-9A9D-4B92-92CE-441399D89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682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D4CDBC-237B-4DD4-831F-49F20F982A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64D500-5CDE-4005-B31B-4E9882F353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BB5D9-40D6-445A-88F7-89FF93183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8EC379-DC14-4B11-891B-846F04A2A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BACD0-E04A-41E5-8F68-66265F764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403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5889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DBF99-8181-48A6-82A3-101F9CA46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5B4C5-C7C3-4E8E-B230-2EA218EFA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CA00D-0004-4E5C-9E81-20D16ABC8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DE182-484D-4F52-BD55-EEFB5F987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10D02-FF94-4EB4-A72B-9B49DD31A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270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F92B8-A045-4FFC-85FF-5D82CF45F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E7E763-1019-48FC-B578-CBBAC75510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6D64E-AA15-47B8-965F-4CE424F58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476D9-4F87-4EAB-B92F-6EEBC6AAA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41AB4C-5482-4B82-8B88-40AD0A69B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56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31A32-9178-450D-A85A-9360EAD1C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612CFC-2CBE-4450-B83A-C0BF3AEC42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8EDAB1-3FA9-4D21-A1F3-3EF3C82B19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0D1A40-5056-45CF-ACB7-CB41C6D33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FFF477-E2A7-4216-A89A-0672AEA32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ED792-D1EC-4ED5-B1CD-233C7AFA0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38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27264-D5B0-4900-A006-4A106990E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68F3DA-6A77-42A1-AF45-44B7F3F37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8AF5EE-E8F9-4659-AA3C-F09EECC8F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581CF-F02A-4540-9F45-F0303B0936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D971C5-7A8D-43CB-A38D-D493293A12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9109D6-A454-47EC-A17E-62394CE47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0BC978-F11B-48D7-8EE3-1392B30D4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3D7587-98AB-44A1-9245-246367D50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121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E309D-1D0F-4685-99A6-AD6A16923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7F026B-B6A4-48A4-93DC-DA2205F4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235223-7CE9-46FD-8C13-5109C9F43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5E6202-2A69-4F99-A4A4-F0987C663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729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853A21-D469-4C8F-81F2-72C9E4D81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BB0D8E-0FF8-46CA-BFC1-A8371611E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C430C0-E7F8-4412-A61F-B7269D2FB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983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D9A5A-71D8-4740-80D4-85F24FCC6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A62B5-8491-4C17-BE31-D11490EF66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B63835-EF09-4F19-B786-718049D05B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66A961-53AC-4602-BED0-06F4A1902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C74C1D-3F50-4611-A865-5AD7D31CF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357DB0-46DA-4D98-847F-F6245D89B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205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20056-46EF-4646-9AB0-D6BAE442E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74DFBE-329E-4653-9FEA-7BB37EAA0D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3680B2-1EC1-4C56-9CBF-8AD5856AFA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33FB63-E227-4475-BAAC-B56D9D253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9C910-31A1-4051-9834-FDFBD1F24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2B11CB-5928-40CD-A0AB-389359A8C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795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500FC5-87FB-40A2-944E-AE16188E0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FE9A53-373A-4A67-8AF2-403326CD43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CBA41-96B5-47C0-B88A-8A7D846613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780A6-1706-4B22-B7DF-858A7BE30165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11463-7DC3-40A7-8E08-BE96842580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A5EB9-0F44-4883-9276-3C86F36312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618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projects.biotec.tu-dresden.de/plip-web/plip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rojects.biotec.tu-dresden.de/plip-web/plip/index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620DA-BA7B-4B8D-BA59-0097838458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Adding protein-ligand interaction descriptors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A1CAB9-EBB7-4749-AD06-DD9893F5E4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Team 3A</a:t>
            </a:r>
          </a:p>
          <a:p>
            <a:r>
              <a:rPr lang="en-US" b="1" dirty="0"/>
              <a:t>July 13, 2020</a:t>
            </a:r>
          </a:p>
          <a:p>
            <a:r>
              <a:rPr lang="en-US" dirty="0"/>
              <a:t>Team Lead: Ravi </a:t>
            </a:r>
            <a:r>
              <a:rPr lang="en-US" dirty="0" err="1"/>
              <a:t>Abrol</a:t>
            </a:r>
            <a:endParaRPr lang="en-US" dirty="0"/>
          </a:p>
          <a:p>
            <a:r>
              <a:rPr lang="en-US" dirty="0"/>
              <a:t>Email: abrol@csun.edu</a:t>
            </a:r>
          </a:p>
        </p:txBody>
      </p:sp>
    </p:spTree>
    <p:extLst>
      <p:ext uri="{BB962C8B-B14F-4D97-AF65-F5344CB8AC3E}">
        <p14:creationId xmlns:p14="http://schemas.microsoft.com/office/powerpoint/2010/main" val="295163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283B2-53F9-4B7F-85E5-F47D4CAD6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Specific Aims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9DAEA-C5B0-49DD-8883-8D9068877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1. Extract PLIP Contacts for any ligand bound to a protein chain from XML to JSON</a:t>
            </a:r>
          </a:p>
          <a:p>
            <a:pPr marL="0" indent="0">
              <a:buNone/>
            </a:pPr>
            <a:r>
              <a:rPr lang="en-US" dirty="0"/>
              <a:t>2. Differential analysis of two different ligands bound to the same binding site</a:t>
            </a:r>
          </a:p>
          <a:p>
            <a:pPr marL="0" indent="0">
              <a:buNone/>
            </a:pPr>
            <a:r>
              <a:rPr lang="en-US" dirty="0"/>
              <a:t>3. Create an iCn3D widget for protein-ligand interactions and differential analysis</a:t>
            </a:r>
          </a:p>
          <a:p>
            <a:pPr marL="0" indent="0">
              <a:buNone/>
            </a:pPr>
            <a:r>
              <a:rPr lang="en-US" dirty="0"/>
              <a:t>4. Assign Force-Field based energies to the individual interactions identified by PLIP.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819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22E2C-6C3F-46EA-9E03-4F421C343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Tools/Databases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26BF1-5989-4DE2-A19B-DD3C062866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PLIP Server </a:t>
            </a:r>
            <a:r>
              <a:rPr lang="en-US" dirty="0">
                <a:hlinkClick r:id="rId2"/>
              </a:rPr>
              <a:t>https://projects.biotec.tu-dresden.de/plip-web/plip</a:t>
            </a:r>
            <a:endParaRPr lang="en-US" dirty="0"/>
          </a:p>
          <a:p>
            <a:r>
              <a:rPr lang="en-US" dirty="0"/>
              <a:t>PDB: https://www.rcsb.org</a:t>
            </a:r>
          </a:p>
          <a:p>
            <a:r>
              <a:rPr lang="en-US" dirty="0"/>
              <a:t>NAMD/GROMACS:</a:t>
            </a:r>
          </a:p>
          <a:p>
            <a:r>
              <a:rPr lang="en-US" dirty="0"/>
              <a:t>Python scripts</a:t>
            </a:r>
          </a:p>
          <a:p>
            <a:r>
              <a:rPr lang="en-US" dirty="0"/>
              <a:t>….</a:t>
            </a:r>
          </a:p>
          <a:p>
            <a:r>
              <a:rPr lang="en-US" dirty="0"/>
              <a:t>….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E83E58-DBFD-468A-80DD-4387F24B9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7045" y="2867699"/>
            <a:ext cx="4411852" cy="312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904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A67B3-D5F0-4F5F-95F2-F7E74C90E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Team 3A Tasks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20BAD50-C75C-43B3-8413-58485DCA46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583679"/>
              </p:ext>
            </p:extLst>
          </p:nvPr>
        </p:nvGraphicFramePr>
        <p:xfrm>
          <a:off x="5589104" y="2055812"/>
          <a:ext cx="5943600" cy="3053080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662873235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570007340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41913303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Team member name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Expertise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Tentative task assignment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37356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Sreeranjini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Babu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c/</a:t>
                      </a:r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c++</a:t>
                      </a:r>
                      <a:endParaRPr lang="en-US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384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Sridhar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Malkaram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shell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python, R</a:t>
                      </a:r>
                      <a:endParaRPr lang="en-US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4, writer</a:t>
                      </a: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99413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Aaron Ayllon-Benitez</a:t>
                      </a:r>
                      <a:endParaRPr lang="en-US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js, </a:t>
                      </a:r>
                      <a:r>
                        <a:rPr lang="pt-BR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pt-B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Python, C++, MySQL </a:t>
                      </a:r>
                      <a:endParaRPr lang="pt-BR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1,3</a:t>
                      </a:r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5050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Rachita K Kumar</a:t>
                      </a:r>
                      <a:endParaRPr lang="en-US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python, R, MySQL</a:t>
                      </a:r>
                      <a:endParaRPr lang="en-US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77033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Sangram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Keshari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Sahu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shell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python, </a:t>
                      </a:r>
                      <a:r>
                        <a:rPr lang="en-US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xml/json</a:t>
                      </a:r>
                      <a:endParaRPr lang="en-US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0828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Ravi Abrol</a:t>
                      </a: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shell</a:t>
                      </a:r>
                      <a:r>
                        <a:rPr lang="en-US" sz="12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python</a:t>
                      </a: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1,4, sys admin</a:t>
                      </a: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701622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037AB181-795F-48D5-A67E-3410EE65C9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8AEB11A-352C-45A9-BF0E-675F03E2EF4B}"/>
              </a:ext>
            </a:extLst>
          </p:cNvPr>
          <p:cNvSpPr txBox="1">
            <a:spLocks/>
          </p:cNvSpPr>
          <p:nvPr/>
        </p:nvSpPr>
        <p:spPr>
          <a:xfrm>
            <a:off x="122582" y="1825625"/>
            <a:ext cx="5801139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1. Extract PLIP Contacts for any ligand bound to a protein chain from XML to JSON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2. Differential analysis of two different ligands bound to the same binding site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3. Create an iCn3D widget for protein-ligand interactions and differential analysis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4. Assign Force-Field based energies to the individual interactions identified by PLIP.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071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415600" y="1612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r"/>
            <a:r>
              <a:rPr lang="en-US" dirty="0"/>
              <a:t>1. Extract PLIP Contacts for any ligand bound to a protein chain from XML to JSON</a:t>
            </a:r>
            <a:br>
              <a:rPr lang="en-US" dirty="0"/>
            </a:br>
            <a:br>
              <a:rPr lang="en-GB" dirty="0"/>
            </a:br>
            <a:r>
              <a:rPr lang="en-GB" b="1" dirty="0"/>
              <a:t>-Aaron</a:t>
            </a:r>
            <a:endParaRPr b="1" dirty="0"/>
          </a:p>
        </p:txBody>
      </p:sp>
      <p:sp>
        <p:nvSpPr>
          <p:cNvPr id="55" name="Google Shape;55;p13"/>
          <p:cNvSpPr txBox="1"/>
          <p:nvPr/>
        </p:nvSpPr>
        <p:spPr>
          <a:xfrm>
            <a:off x="2684367" y="2988367"/>
            <a:ext cx="4224400" cy="4964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2000" u="sng" dirty="0">
                <a:ln>
                  <a:solidFill>
                    <a:srgbClr val="002060"/>
                  </a:solidFill>
                </a:ln>
                <a:solidFill>
                  <a:schemeClr val="bg1"/>
                </a:solidFill>
                <a:effectLst/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Protein-Ligand Interaction Profiler </a:t>
            </a:r>
            <a:endParaRPr sz="2400" dirty="0">
              <a:ln>
                <a:solidFill>
                  <a:srgbClr val="002060"/>
                </a:solidFill>
              </a:ln>
              <a:solidFill>
                <a:schemeClr val="bg1"/>
              </a:solidFill>
              <a:effectLst/>
              <a:latin typeface="+mj-lt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87533" y="1681567"/>
            <a:ext cx="1161754" cy="998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2400" dirty="0"/>
              <a:t>PDBID input</a:t>
            </a:r>
            <a:endParaRPr sz="2400" dirty="0"/>
          </a:p>
        </p:txBody>
      </p:sp>
      <p:sp>
        <p:nvSpPr>
          <p:cNvPr id="57" name="Google Shape;57;p13"/>
          <p:cNvSpPr txBox="1"/>
          <p:nvPr/>
        </p:nvSpPr>
        <p:spPr>
          <a:xfrm>
            <a:off x="8003267" y="2927567"/>
            <a:ext cx="1630800" cy="61800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GB" sz="2400" dirty="0"/>
              <a:t>XML result</a:t>
            </a:r>
            <a:endParaRPr sz="2400" dirty="0"/>
          </a:p>
        </p:txBody>
      </p:sp>
      <p:sp>
        <p:nvSpPr>
          <p:cNvPr id="58" name="Google Shape;58;p13"/>
          <p:cNvSpPr/>
          <p:nvPr/>
        </p:nvSpPr>
        <p:spPr>
          <a:xfrm>
            <a:off x="7906967" y="4062133"/>
            <a:ext cx="1823400" cy="1002867"/>
          </a:xfrm>
          <a:prstGeom prst="flowChartPunchedCard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GB" sz="2400" dirty="0"/>
              <a:t>Python script</a:t>
            </a:r>
            <a:endParaRPr sz="2400" dirty="0"/>
          </a:p>
        </p:txBody>
      </p:sp>
      <p:cxnSp>
        <p:nvCxnSpPr>
          <p:cNvPr id="59" name="Google Shape;59;p13"/>
          <p:cNvCxnSpPr>
            <a:endCxn id="55" idx="1"/>
          </p:cNvCxnSpPr>
          <p:nvPr/>
        </p:nvCxnSpPr>
        <p:spPr>
          <a:xfrm>
            <a:off x="1341967" y="2238567"/>
            <a:ext cx="1342400" cy="998000"/>
          </a:xfrm>
          <a:prstGeom prst="curvedConnector3">
            <a:avLst>
              <a:gd name="adj1" fmla="val 7189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60" name="Google Shape;60;p13"/>
          <p:cNvCxnSpPr>
            <a:stCxn id="55" idx="3"/>
            <a:endCxn id="57" idx="1"/>
          </p:cNvCxnSpPr>
          <p:nvPr/>
        </p:nvCxnSpPr>
        <p:spPr>
          <a:xfrm>
            <a:off x="6908767" y="3236567"/>
            <a:ext cx="10944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61" name="Google Shape;61;p13"/>
          <p:cNvCxnSpPr>
            <a:stCxn id="57" idx="2"/>
            <a:endCxn id="58" idx="0"/>
          </p:cNvCxnSpPr>
          <p:nvPr/>
        </p:nvCxnSpPr>
        <p:spPr>
          <a:xfrm>
            <a:off x="8818667" y="3545567"/>
            <a:ext cx="0" cy="516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62" name="Google Shape;62;p13"/>
          <p:cNvSpPr txBox="1"/>
          <p:nvPr/>
        </p:nvSpPr>
        <p:spPr>
          <a:xfrm>
            <a:off x="8003267" y="5774700"/>
            <a:ext cx="1630800" cy="618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GB" sz="2400" dirty="0"/>
              <a:t>JSON file</a:t>
            </a:r>
            <a:endParaRPr sz="2400" dirty="0"/>
          </a:p>
        </p:txBody>
      </p:sp>
      <p:cxnSp>
        <p:nvCxnSpPr>
          <p:cNvPr id="63" name="Google Shape;63;p13"/>
          <p:cNvCxnSpPr>
            <a:stCxn id="58" idx="2"/>
            <a:endCxn id="62" idx="0"/>
          </p:cNvCxnSpPr>
          <p:nvPr/>
        </p:nvCxnSpPr>
        <p:spPr>
          <a:xfrm>
            <a:off x="8818667" y="5065000"/>
            <a:ext cx="0" cy="7096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2436510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/>
        </p:nvSpPr>
        <p:spPr>
          <a:xfrm>
            <a:off x="200167" y="405867"/>
            <a:ext cx="5178800" cy="54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1600" dirty="0"/>
              <a:t>Root</a:t>
            </a:r>
            <a:endParaRPr sz="1600" dirty="0"/>
          </a:p>
          <a:p>
            <a:pPr indent="609585"/>
            <a:r>
              <a:rPr lang="en-GB" sz="1600" b="1" dirty="0" err="1"/>
              <a:t>bindsite</a:t>
            </a:r>
            <a:r>
              <a:rPr lang="en-GB" sz="1600" b="1" dirty="0"/>
              <a:t> 1</a:t>
            </a:r>
            <a:endParaRPr sz="1600" b="1" dirty="0"/>
          </a:p>
          <a:p>
            <a:r>
              <a:rPr lang="en-GB" sz="1600" b="1" dirty="0"/>
              <a:t>		Identifiers</a:t>
            </a:r>
            <a:endParaRPr sz="1600" b="1" dirty="0"/>
          </a:p>
          <a:p>
            <a:r>
              <a:rPr lang="en-GB" sz="1600" b="1" dirty="0"/>
              <a:t>			</a:t>
            </a:r>
            <a:r>
              <a:rPr lang="en-GB" sz="1600" b="1" dirty="0" err="1"/>
              <a:t>longname</a:t>
            </a:r>
            <a:endParaRPr sz="1600" b="1" dirty="0"/>
          </a:p>
          <a:p>
            <a:r>
              <a:rPr lang="en-GB" sz="1600" b="1" dirty="0"/>
              <a:t>			</a:t>
            </a:r>
            <a:r>
              <a:rPr lang="en-GB" sz="1600" b="1" dirty="0" err="1"/>
              <a:t>ligtype</a:t>
            </a:r>
            <a:br>
              <a:rPr lang="en-GB" sz="1600" b="1" dirty="0"/>
            </a:br>
            <a:r>
              <a:rPr lang="en-GB" sz="1600" b="1" dirty="0"/>
              <a:t>			</a:t>
            </a:r>
            <a:r>
              <a:rPr lang="en-GB" sz="1600" b="1" dirty="0" err="1"/>
              <a:t>hetid</a:t>
            </a:r>
            <a:endParaRPr sz="1600" b="1" dirty="0"/>
          </a:p>
          <a:p>
            <a:r>
              <a:rPr lang="en-GB" sz="1600" b="1" dirty="0"/>
              <a:t>			chain</a:t>
            </a:r>
            <a:endParaRPr sz="1600" b="1" dirty="0"/>
          </a:p>
          <a:p>
            <a:r>
              <a:rPr lang="en-GB" sz="1600" b="1" dirty="0"/>
              <a:t>			positions</a:t>
            </a:r>
            <a:endParaRPr sz="1600" b="1" dirty="0"/>
          </a:p>
          <a:p>
            <a:r>
              <a:rPr lang="en-GB" sz="1600" b="1" dirty="0"/>
              <a:t>			smiles structure</a:t>
            </a:r>
            <a:endParaRPr sz="1600" b="1" dirty="0"/>
          </a:p>
          <a:p>
            <a:r>
              <a:rPr lang="en-GB" sz="1600" b="1" dirty="0"/>
              <a:t>			...</a:t>
            </a:r>
            <a:endParaRPr sz="1600" b="1" dirty="0"/>
          </a:p>
          <a:p>
            <a:r>
              <a:rPr lang="en-GB" sz="1600" dirty="0"/>
              <a:t>		</a:t>
            </a:r>
            <a:r>
              <a:rPr lang="en-GB" sz="1600" b="1" dirty="0" err="1"/>
              <a:t>lig_properties</a:t>
            </a:r>
            <a:endParaRPr sz="1600" b="1" dirty="0"/>
          </a:p>
          <a:p>
            <a:r>
              <a:rPr lang="en-GB" sz="1600" dirty="0"/>
              <a:t>		</a:t>
            </a:r>
            <a:r>
              <a:rPr lang="en-GB" sz="1600" dirty="0" err="1"/>
              <a:t>bs_residues</a:t>
            </a:r>
            <a:endParaRPr sz="1600" dirty="0"/>
          </a:p>
          <a:p>
            <a:r>
              <a:rPr lang="en-GB" sz="1600" dirty="0"/>
              <a:t>			</a:t>
            </a:r>
            <a:r>
              <a:rPr lang="en-GB" sz="1600" dirty="0" err="1"/>
              <a:t>bs_residue</a:t>
            </a:r>
            <a:r>
              <a:rPr lang="en-GB" sz="1600" dirty="0"/>
              <a:t> 1</a:t>
            </a:r>
            <a:endParaRPr sz="1600" dirty="0"/>
          </a:p>
          <a:p>
            <a:r>
              <a:rPr lang="en-GB" sz="1600" dirty="0"/>
              <a:t>			</a:t>
            </a:r>
            <a:r>
              <a:rPr lang="en-GB" sz="1600" dirty="0" err="1"/>
              <a:t>bs_residue</a:t>
            </a:r>
            <a:r>
              <a:rPr lang="en-GB" sz="1600" dirty="0"/>
              <a:t> 2</a:t>
            </a:r>
            <a:endParaRPr sz="1600" dirty="0"/>
          </a:p>
          <a:p>
            <a:r>
              <a:rPr lang="en-GB" sz="1600" dirty="0"/>
              <a:t>			…</a:t>
            </a:r>
            <a:endParaRPr sz="1600" dirty="0"/>
          </a:p>
          <a:p>
            <a:pPr marL="609585" indent="609585"/>
            <a:r>
              <a:rPr lang="en-GB" sz="1600" dirty="0"/>
              <a:t>interactions</a:t>
            </a:r>
            <a:endParaRPr sz="1600" dirty="0"/>
          </a:p>
          <a:p>
            <a:pPr marL="1219170" indent="609585"/>
            <a:r>
              <a:rPr lang="en-GB" sz="1600" dirty="0" err="1"/>
              <a:t>hydrophobic_interactions</a:t>
            </a:r>
            <a:endParaRPr sz="1600" dirty="0"/>
          </a:p>
          <a:p>
            <a:r>
              <a:rPr lang="en-GB" sz="1600" dirty="0"/>
              <a:t>				</a:t>
            </a:r>
            <a:r>
              <a:rPr lang="en-GB" sz="1600" dirty="0" err="1"/>
              <a:t>hydrophobic_interaction</a:t>
            </a:r>
            <a:r>
              <a:rPr lang="en-GB" sz="1600" dirty="0"/>
              <a:t> 1</a:t>
            </a:r>
            <a:endParaRPr sz="1600" dirty="0"/>
          </a:p>
          <a:p>
            <a:r>
              <a:rPr lang="en-GB" sz="1600" dirty="0"/>
              <a:t>					INFO</a:t>
            </a:r>
            <a:endParaRPr sz="1600" dirty="0"/>
          </a:p>
          <a:p>
            <a:r>
              <a:rPr lang="en-GB" sz="1600" dirty="0"/>
              <a:t>				…</a:t>
            </a:r>
            <a:endParaRPr sz="1600" dirty="0"/>
          </a:p>
          <a:p>
            <a:r>
              <a:rPr lang="en-GB" sz="1600" dirty="0"/>
              <a:t>			</a:t>
            </a:r>
            <a:r>
              <a:rPr lang="en-GB" sz="1600" dirty="0" err="1"/>
              <a:t>hydrogen_bonds</a:t>
            </a:r>
            <a:endParaRPr sz="1600" dirty="0"/>
          </a:p>
          <a:p>
            <a:r>
              <a:rPr lang="en-GB" sz="1600" dirty="0"/>
              <a:t>				</a:t>
            </a:r>
            <a:r>
              <a:rPr lang="en-GB" sz="1600" dirty="0" err="1"/>
              <a:t>hydrogen_bond</a:t>
            </a:r>
            <a:r>
              <a:rPr lang="en-GB" sz="1600" dirty="0"/>
              <a:t> 1</a:t>
            </a:r>
            <a:endParaRPr sz="1600" dirty="0"/>
          </a:p>
          <a:p>
            <a:r>
              <a:rPr lang="en-GB" sz="1600" dirty="0"/>
              <a:t>					INFO</a:t>
            </a:r>
            <a:endParaRPr sz="1600" dirty="0"/>
          </a:p>
          <a:p>
            <a:r>
              <a:rPr lang="en-GB" sz="1600" dirty="0"/>
              <a:t>				…</a:t>
            </a:r>
            <a:endParaRPr sz="1600" dirty="0"/>
          </a:p>
          <a:p>
            <a:r>
              <a:rPr lang="en-GB" sz="1600" dirty="0"/>
              <a:t>	</a:t>
            </a:r>
            <a:r>
              <a:rPr lang="en-GB" sz="1600" dirty="0" err="1"/>
              <a:t>bindsite</a:t>
            </a:r>
            <a:r>
              <a:rPr lang="en-GB" sz="1600" dirty="0"/>
              <a:t> 2</a:t>
            </a:r>
            <a:endParaRPr sz="1600" dirty="0"/>
          </a:p>
          <a:p>
            <a:r>
              <a:rPr lang="en-GB" sz="1600" dirty="0"/>
              <a:t>		...</a:t>
            </a:r>
            <a:endParaRPr sz="1600" dirty="0"/>
          </a:p>
        </p:txBody>
      </p:sp>
      <p:sp>
        <p:nvSpPr>
          <p:cNvPr id="75" name="Google Shape;75;p15"/>
          <p:cNvSpPr txBox="1"/>
          <p:nvPr/>
        </p:nvSpPr>
        <p:spPr>
          <a:xfrm>
            <a:off x="6625000" y="273500"/>
            <a:ext cx="4538400" cy="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GB" sz="3333"/>
              <a:t>TREE FORMAT</a:t>
            </a:r>
            <a:endParaRPr sz="3333"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2167" y="1003500"/>
            <a:ext cx="6406632" cy="551481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584660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/>
        </p:nvSpPr>
        <p:spPr>
          <a:xfrm>
            <a:off x="200167" y="405867"/>
            <a:ext cx="5178800" cy="54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1600"/>
              <a:t>Root</a:t>
            </a:r>
            <a:endParaRPr sz="1600"/>
          </a:p>
          <a:p>
            <a:pPr indent="609585"/>
            <a:r>
              <a:rPr lang="en-GB" sz="1600"/>
              <a:t>bindsite 1</a:t>
            </a:r>
            <a:endParaRPr sz="1600"/>
          </a:p>
          <a:p>
            <a:r>
              <a:rPr lang="en-GB" sz="1600"/>
              <a:t>		Identifiers</a:t>
            </a:r>
            <a:endParaRPr sz="1600"/>
          </a:p>
          <a:p>
            <a:r>
              <a:rPr lang="en-GB" sz="1600"/>
              <a:t>			longname</a:t>
            </a:r>
            <a:endParaRPr sz="1600"/>
          </a:p>
          <a:p>
            <a:r>
              <a:rPr lang="en-GB" sz="1600"/>
              <a:t>			ligtype</a:t>
            </a:r>
            <a:br>
              <a:rPr lang="en-GB" sz="1600"/>
            </a:br>
            <a:r>
              <a:rPr lang="en-GB" sz="1600"/>
              <a:t>			hetid</a:t>
            </a:r>
            <a:endParaRPr sz="1600"/>
          </a:p>
          <a:p>
            <a:r>
              <a:rPr lang="en-GB" sz="1600"/>
              <a:t>			chain</a:t>
            </a:r>
            <a:endParaRPr sz="1600"/>
          </a:p>
          <a:p>
            <a:r>
              <a:rPr lang="en-GB" sz="1600"/>
              <a:t>			positions</a:t>
            </a:r>
            <a:endParaRPr sz="1600"/>
          </a:p>
          <a:p>
            <a:r>
              <a:rPr lang="en-GB" sz="1600"/>
              <a:t>			smiles structure</a:t>
            </a:r>
            <a:endParaRPr sz="1600"/>
          </a:p>
          <a:p>
            <a:r>
              <a:rPr lang="en-GB" sz="1600"/>
              <a:t>		lig_properties</a:t>
            </a:r>
            <a:endParaRPr sz="1600"/>
          </a:p>
          <a:p>
            <a:r>
              <a:rPr lang="en-GB" sz="1600"/>
              <a:t>		</a:t>
            </a:r>
            <a:r>
              <a:rPr lang="en-GB" sz="1600" b="1"/>
              <a:t>bs_residues</a:t>
            </a:r>
            <a:endParaRPr sz="1600" b="1"/>
          </a:p>
          <a:p>
            <a:r>
              <a:rPr lang="en-GB" sz="1600" b="1"/>
              <a:t>			bs_residue 1</a:t>
            </a:r>
            <a:endParaRPr sz="1600" b="1"/>
          </a:p>
          <a:p>
            <a:r>
              <a:rPr lang="en-GB" sz="1600" b="1"/>
              <a:t>			bs_residue 2</a:t>
            </a:r>
            <a:endParaRPr sz="1600" b="1"/>
          </a:p>
          <a:p>
            <a:r>
              <a:rPr lang="en-GB" sz="1600" b="1"/>
              <a:t>			…</a:t>
            </a:r>
            <a:endParaRPr sz="1600" b="1"/>
          </a:p>
          <a:p>
            <a:pPr marL="609585" indent="609585"/>
            <a:r>
              <a:rPr lang="en-GB" sz="1600"/>
              <a:t>interactions</a:t>
            </a:r>
            <a:endParaRPr sz="1600"/>
          </a:p>
          <a:p>
            <a:pPr marL="1219170" indent="609585"/>
            <a:r>
              <a:rPr lang="en-GB" sz="1600"/>
              <a:t>hydrophobic_interactions</a:t>
            </a:r>
            <a:endParaRPr sz="1600"/>
          </a:p>
          <a:p>
            <a:r>
              <a:rPr lang="en-GB" sz="1600"/>
              <a:t>				hydrophobic_interaction 1</a:t>
            </a:r>
            <a:endParaRPr sz="1600"/>
          </a:p>
          <a:p>
            <a:r>
              <a:rPr lang="en-GB" sz="1600"/>
              <a:t>					INFO</a:t>
            </a:r>
            <a:endParaRPr sz="1600"/>
          </a:p>
          <a:p>
            <a:r>
              <a:rPr lang="en-GB" sz="1600"/>
              <a:t>				…</a:t>
            </a:r>
            <a:endParaRPr sz="1600"/>
          </a:p>
          <a:p>
            <a:r>
              <a:rPr lang="en-GB" sz="1600"/>
              <a:t>			hydrogen_bonds</a:t>
            </a:r>
            <a:endParaRPr sz="1600"/>
          </a:p>
          <a:p>
            <a:r>
              <a:rPr lang="en-GB" sz="1600"/>
              <a:t>				hydrogen_bond 1</a:t>
            </a:r>
            <a:endParaRPr sz="1600"/>
          </a:p>
          <a:p>
            <a:r>
              <a:rPr lang="en-GB" sz="1600"/>
              <a:t>					INFO</a:t>
            </a:r>
            <a:endParaRPr sz="1600"/>
          </a:p>
          <a:p>
            <a:r>
              <a:rPr lang="en-GB" sz="1600"/>
              <a:t>				…</a:t>
            </a:r>
            <a:endParaRPr sz="1600"/>
          </a:p>
          <a:p>
            <a:r>
              <a:rPr lang="en-GB" sz="1600"/>
              <a:t>	bindsite 2</a:t>
            </a:r>
            <a:endParaRPr sz="1600"/>
          </a:p>
          <a:p>
            <a:r>
              <a:rPr lang="en-GB" sz="1600"/>
              <a:t>		...</a:t>
            </a:r>
            <a:endParaRPr sz="1600"/>
          </a:p>
        </p:txBody>
      </p:sp>
      <p:sp>
        <p:nvSpPr>
          <p:cNvPr id="82" name="Google Shape;82;p16"/>
          <p:cNvSpPr txBox="1"/>
          <p:nvPr/>
        </p:nvSpPr>
        <p:spPr>
          <a:xfrm>
            <a:off x="6625000" y="273500"/>
            <a:ext cx="4538400" cy="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GB" sz="3333"/>
              <a:t>TREE FORMAT</a:t>
            </a:r>
            <a:endParaRPr sz="3333"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9300" y="1023767"/>
            <a:ext cx="3671283" cy="56513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333015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/>
        </p:nvSpPr>
        <p:spPr>
          <a:xfrm>
            <a:off x="200167" y="405867"/>
            <a:ext cx="5462400" cy="54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1600"/>
              <a:t>Root</a:t>
            </a:r>
            <a:endParaRPr sz="1600"/>
          </a:p>
          <a:p>
            <a:pPr indent="609585"/>
            <a:r>
              <a:rPr lang="en-GB" sz="1600"/>
              <a:t>bindsite 1</a:t>
            </a:r>
            <a:endParaRPr sz="1600"/>
          </a:p>
          <a:p>
            <a:r>
              <a:rPr lang="en-GB" sz="1600"/>
              <a:t>		Identifiers</a:t>
            </a:r>
            <a:endParaRPr sz="1600"/>
          </a:p>
          <a:p>
            <a:r>
              <a:rPr lang="en-GB" sz="1600"/>
              <a:t>			longname</a:t>
            </a:r>
            <a:endParaRPr sz="1600"/>
          </a:p>
          <a:p>
            <a:r>
              <a:rPr lang="en-GB" sz="1600"/>
              <a:t>			ligtype</a:t>
            </a:r>
            <a:br>
              <a:rPr lang="en-GB" sz="1600"/>
            </a:br>
            <a:r>
              <a:rPr lang="en-GB" sz="1600"/>
              <a:t>			hetid</a:t>
            </a:r>
            <a:endParaRPr sz="1600"/>
          </a:p>
          <a:p>
            <a:r>
              <a:rPr lang="en-GB" sz="1600"/>
              <a:t>			chain</a:t>
            </a:r>
            <a:endParaRPr sz="1600"/>
          </a:p>
          <a:p>
            <a:r>
              <a:rPr lang="en-GB" sz="1600"/>
              <a:t>			positions</a:t>
            </a:r>
            <a:endParaRPr sz="1600"/>
          </a:p>
          <a:p>
            <a:r>
              <a:rPr lang="en-GB" sz="1600"/>
              <a:t>			smiles structure</a:t>
            </a:r>
            <a:endParaRPr sz="1600"/>
          </a:p>
          <a:p>
            <a:r>
              <a:rPr lang="en-GB" sz="1600"/>
              <a:t>		lig_properties</a:t>
            </a:r>
            <a:endParaRPr sz="1600"/>
          </a:p>
          <a:p>
            <a:r>
              <a:rPr lang="en-GB" sz="1600"/>
              <a:t>		bs_residues</a:t>
            </a:r>
            <a:endParaRPr sz="1600"/>
          </a:p>
          <a:p>
            <a:r>
              <a:rPr lang="en-GB" sz="1600"/>
              <a:t>			bs_residue 1</a:t>
            </a:r>
            <a:endParaRPr sz="1600"/>
          </a:p>
          <a:p>
            <a:r>
              <a:rPr lang="en-GB" sz="1600"/>
              <a:t>			bs_residue 2</a:t>
            </a:r>
            <a:endParaRPr sz="1600"/>
          </a:p>
          <a:p>
            <a:r>
              <a:rPr lang="en-GB" sz="1600"/>
              <a:t>			…</a:t>
            </a:r>
            <a:endParaRPr sz="1600"/>
          </a:p>
          <a:p>
            <a:pPr marL="609585" indent="609585"/>
            <a:r>
              <a:rPr lang="en-GB" sz="1600" b="1"/>
              <a:t>interactions</a:t>
            </a:r>
            <a:endParaRPr sz="1600" b="1"/>
          </a:p>
          <a:p>
            <a:pPr marL="1219170" indent="609585"/>
            <a:r>
              <a:rPr lang="en-GB" sz="1600" b="1"/>
              <a:t>hydrophobic_interactions</a:t>
            </a:r>
            <a:endParaRPr sz="1600" b="1"/>
          </a:p>
          <a:p>
            <a:r>
              <a:rPr lang="en-GB" sz="1600" b="1"/>
              <a:t>				hydrophobic_interaction 1</a:t>
            </a:r>
            <a:endParaRPr sz="1600" b="1"/>
          </a:p>
          <a:p>
            <a:r>
              <a:rPr lang="en-GB" sz="1600" b="1"/>
              <a:t>					INFO</a:t>
            </a:r>
            <a:endParaRPr sz="1600" b="1"/>
          </a:p>
          <a:p>
            <a:r>
              <a:rPr lang="en-GB" sz="1600"/>
              <a:t>				…</a:t>
            </a:r>
            <a:endParaRPr sz="1600"/>
          </a:p>
          <a:p>
            <a:r>
              <a:rPr lang="en-GB" sz="1600"/>
              <a:t>			hydrogen_bonds</a:t>
            </a:r>
            <a:endParaRPr sz="1600"/>
          </a:p>
          <a:p>
            <a:r>
              <a:rPr lang="en-GB" sz="1600"/>
              <a:t>				hydrogen_bond 1</a:t>
            </a:r>
            <a:endParaRPr sz="1600"/>
          </a:p>
          <a:p>
            <a:r>
              <a:rPr lang="en-GB" sz="1600"/>
              <a:t>					INFO</a:t>
            </a:r>
            <a:endParaRPr sz="1600"/>
          </a:p>
          <a:p>
            <a:r>
              <a:rPr lang="en-GB" sz="1600"/>
              <a:t>				…</a:t>
            </a:r>
            <a:endParaRPr sz="1600"/>
          </a:p>
          <a:p>
            <a:r>
              <a:rPr lang="en-GB" sz="1600"/>
              <a:t>	bindsite 2</a:t>
            </a:r>
            <a:endParaRPr sz="1600"/>
          </a:p>
          <a:p>
            <a:r>
              <a:rPr lang="en-GB" sz="1600"/>
              <a:t>		...</a:t>
            </a:r>
            <a:endParaRPr sz="1600"/>
          </a:p>
        </p:txBody>
      </p:sp>
      <p:sp>
        <p:nvSpPr>
          <p:cNvPr id="89" name="Google Shape;89;p17"/>
          <p:cNvSpPr txBox="1"/>
          <p:nvPr/>
        </p:nvSpPr>
        <p:spPr>
          <a:xfrm>
            <a:off x="6625000" y="273500"/>
            <a:ext cx="4538400" cy="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GB" sz="3333" dirty="0"/>
              <a:t>TREE FORMAT</a:t>
            </a:r>
            <a:endParaRPr sz="3333" dirty="0"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3834" y="1003500"/>
            <a:ext cx="4568573" cy="56512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02121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415600" y="1612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r"/>
            <a:r>
              <a:rPr lang="en-US" dirty="0"/>
              <a:t>2. Differential analysis of two different ligands bound to the same binding site</a:t>
            </a:r>
            <a:br>
              <a:rPr lang="en-US" dirty="0"/>
            </a:br>
            <a:br>
              <a:rPr lang="en" dirty="0">
                <a:latin typeface="Calibri"/>
                <a:ea typeface="Calibri"/>
                <a:cs typeface="Calibri"/>
                <a:sym typeface="Calibri"/>
              </a:rPr>
            </a:br>
            <a:r>
              <a:rPr lang="en" b="1" dirty="0"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en" b="1" dirty="0" err="1">
                <a:latin typeface="Calibri"/>
                <a:ea typeface="Calibri"/>
                <a:cs typeface="Calibri"/>
                <a:sym typeface="Calibri"/>
              </a:rPr>
              <a:t>Rachita</a:t>
            </a:r>
            <a:endParaRPr b="1" dirty="0"/>
          </a:p>
        </p:txBody>
      </p:sp>
      <p:sp>
        <p:nvSpPr>
          <p:cNvPr id="56" name="Google Shape;56;p13"/>
          <p:cNvSpPr txBox="1"/>
          <p:nvPr/>
        </p:nvSpPr>
        <p:spPr>
          <a:xfrm>
            <a:off x="799568" y="2489950"/>
            <a:ext cx="1161754" cy="998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2400" dirty="0"/>
              <a:t>JSON</a:t>
            </a:r>
          </a:p>
          <a:p>
            <a:r>
              <a:rPr lang="en-GB" sz="2400" dirty="0"/>
              <a:t>input</a:t>
            </a:r>
            <a:endParaRPr sz="2400" dirty="0"/>
          </a:p>
        </p:txBody>
      </p:sp>
      <p:cxnSp>
        <p:nvCxnSpPr>
          <p:cNvPr id="59" name="Google Shape;59;p13"/>
          <p:cNvCxnSpPr>
            <a:cxnSpLocks/>
          </p:cNvCxnSpPr>
          <p:nvPr/>
        </p:nvCxnSpPr>
        <p:spPr>
          <a:xfrm>
            <a:off x="1554002" y="3046950"/>
            <a:ext cx="1342400" cy="998000"/>
          </a:xfrm>
          <a:prstGeom prst="curvedConnector3">
            <a:avLst>
              <a:gd name="adj1" fmla="val 7189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62" name="Google Shape;62;p13"/>
          <p:cNvSpPr txBox="1"/>
          <p:nvPr/>
        </p:nvSpPr>
        <p:spPr>
          <a:xfrm>
            <a:off x="9076692" y="4045866"/>
            <a:ext cx="1823399" cy="810433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GB" sz="2400" dirty="0"/>
              <a:t>CSV</a:t>
            </a:r>
          </a:p>
          <a:p>
            <a:pPr algn="ctr"/>
            <a:r>
              <a:rPr lang="en-GB" sz="2400" dirty="0"/>
              <a:t>output</a:t>
            </a:r>
            <a:endParaRPr sz="2400" dirty="0"/>
          </a:p>
        </p:txBody>
      </p:sp>
      <p:cxnSp>
        <p:nvCxnSpPr>
          <p:cNvPr id="63" name="Google Shape;63;p13"/>
          <p:cNvCxnSpPr>
            <a:cxnSpLocks/>
            <a:stCxn id="13" idx="3"/>
            <a:endCxn id="62" idx="1"/>
          </p:cNvCxnSpPr>
          <p:nvPr/>
        </p:nvCxnSpPr>
        <p:spPr>
          <a:xfrm>
            <a:off x="7354956" y="4024421"/>
            <a:ext cx="1721736" cy="426662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D8294783-28C0-D24A-9369-C0458B46C218}"/>
              </a:ext>
            </a:extLst>
          </p:cNvPr>
          <p:cNvSpPr/>
          <p:nvPr/>
        </p:nvSpPr>
        <p:spPr>
          <a:xfrm>
            <a:off x="415599" y="5928548"/>
            <a:ext cx="68200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Example: Neuraminidase in complex with </a:t>
            </a:r>
            <a:r>
              <a:rPr lang="en-US" i="1" dirty="0" err="1"/>
              <a:t>Zanamvir</a:t>
            </a:r>
            <a:r>
              <a:rPr lang="en-US" i="1" dirty="0"/>
              <a:t> and Oseltamivir</a:t>
            </a:r>
          </a:p>
        </p:txBody>
      </p:sp>
      <p:sp>
        <p:nvSpPr>
          <p:cNvPr id="13" name="Google Shape;58;p13">
            <a:extLst>
              <a:ext uri="{FF2B5EF4-FFF2-40B4-BE49-F238E27FC236}">
                <a16:creationId xmlns:a16="http://schemas.microsoft.com/office/drawing/2014/main" id="{5A5BBB97-91F0-E447-AFC5-E86FE31334F1}"/>
              </a:ext>
            </a:extLst>
          </p:cNvPr>
          <p:cNvSpPr/>
          <p:nvPr/>
        </p:nvSpPr>
        <p:spPr>
          <a:xfrm>
            <a:off x="2896401" y="2690192"/>
            <a:ext cx="4458555" cy="2668458"/>
          </a:xfrm>
          <a:prstGeom prst="flowChartPunchedCard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400" dirty="0"/>
              <a:t>Map different types of interactions for each binding site, for Neuraminidase when in complex with </a:t>
            </a:r>
            <a:r>
              <a:rPr lang="en-US" sz="2400" dirty="0" err="1"/>
              <a:t>Zanamvir</a:t>
            </a:r>
            <a:r>
              <a:rPr lang="en-US" sz="2400" dirty="0"/>
              <a:t> and Oseltamivir</a:t>
            </a:r>
          </a:p>
          <a:p>
            <a:pPr algn="ctr"/>
            <a:r>
              <a:rPr lang="en-GB" sz="2400" b="1" dirty="0"/>
              <a:t>(Python script)</a:t>
            </a:r>
          </a:p>
          <a:p>
            <a:pPr algn="ctr"/>
            <a:endParaRPr lang="en-US" sz="2400" dirty="0"/>
          </a:p>
          <a:p>
            <a:pPr algn="ctr"/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0714510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66986"/>
            <a:ext cx="12192000" cy="497661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89;p17">
            <a:extLst>
              <a:ext uri="{FF2B5EF4-FFF2-40B4-BE49-F238E27FC236}">
                <a16:creationId xmlns:a16="http://schemas.microsoft.com/office/drawing/2014/main" id="{D3D40A22-9B59-F746-8143-460C2E0FDA52}"/>
              </a:ext>
            </a:extLst>
          </p:cNvPr>
          <p:cNvSpPr txBox="1"/>
          <p:nvPr/>
        </p:nvSpPr>
        <p:spPr>
          <a:xfrm>
            <a:off x="3683017" y="213865"/>
            <a:ext cx="4538400" cy="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GB" sz="3333" b="1" dirty="0"/>
              <a:t>Interactions: CSV </a:t>
            </a:r>
            <a:r>
              <a:rPr lang="en-GB" sz="3333" b="1" dirty="0" err="1"/>
              <a:t>ouput</a:t>
            </a:r>
            <a:endParaRPr sz="3333" b="1" dirty="0"/>
          </a:p>
        </p:txBody>
      </p:sp>
    </p:spTree>
    <p:extLst>
      <p:ext uri="{BB962C8B-B14F-4D97-AF65-F5344CB8AC3E}">
        <p14:creationId xmlns:p14="http://schemas.microsoft.com/office/powerpoint/2010/main" val="31114623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A67B3-D5F0-4F5F-95F2-F7E74C90E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Team 3A: TBD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20BAD50-C75C-43B3-8413-58485DCA462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589104" y="2055812"/>
          <a:ext cx="5943600" cy="3053080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662873235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570007340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41913303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Team member name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Expertise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Tentative task assignment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37356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Sreeranjini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Babu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c/</a:t>
                      </a:r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c++</a:t>
                      </a:r>
                      <a:endParaRPr lang="en-US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384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Sridhar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Malkaram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shell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python, R</a:t>
                      </a:r>
                      <a:endParaRPr lang="en-US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4, writer</a:t>
                      </a: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99413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Aaron Ayllon-Benitez</a:t>
                      </a:r>
                      <a:endParaRPr lang="en-US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js, </a:t>
                      </a:r>
                      <a:r>
                        <a:rPr lang="pt-BR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pt-B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Python, C++, MySQL </a:t>
                      </a:r>
                      <a:endParaRPr lang="pt-BR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1,3</a:t>
                      </a:r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5050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Rachita K Kumar</a:t>
                      </a:r>
                      <a:endParaRPr lang="en-US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python, R, MySQL</a:t>
                      </a:r>
                      <a:endParaRPr lang="en-US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77033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Sangram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Keshari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Sahu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shell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python, </a:t>
                      </a:r>
                      <a:r>
                        <a:rPr lang="en-US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xml/json</a:t>
                      </a:r>
                      <a:endParaRPr lang="en-US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0828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Ravi Abrol</a:t>
                      </a: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shell</a:t>
                      </a:r>
                      <a:r>
                        <a:rPr lang="en-US" sz="12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python</a:t>
                      </a: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1,4, sys admin</a:t>
                      </a: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701622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037AB181-795F-48D5-A67E-3410EE65C9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8AEB11A-352C-45A9-BF0E-675F03E2EF4B}"/>
              </a:ext>
            </a:extLst>
          </p:cNvPr>
          <p:cNvSpPr txBox="1">
            <a:spLocks/>
          </p:cNvSpPr>
          <p:nvPr/>
        </p:nvSpPr>
        <p:spPr>
          <a:xfrm>
            <a:off x="122582" y="1825625"/>
            <a:ext cx="5801139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1. Extract PLIP Contacts for any ligand bound to a protein chain from XML to JSON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2. Differential analysis of two different ligands bound to the same binding site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3. Create an iCn3D widget for protein-ligand interactions and differential analysis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4. Assign Force-Field based energies to the individual interactions identified by PLIP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054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4B9CF-5913-4513-8677-CE3E3A9F6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Team 3A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C218F-2D72-4652-8F9D-8778C19ECA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Sreeranjini</a:t>
            </a:r>
            <a:r>
              <a:rPr lang="en-US" dirty="0"/>
              <a:t> </a:t>
            </a:r>
            <a:r>
              <a:rPr lang="en-US" dirty="0" err="1"/>
              <a:t>Babu</a:t>
            </a:r>
            <a:endParaRPr lang="en-US" dirty="0"/>
          </a:p>
          <a:p>
            <a:r>
              <a:rPr lang="en-US" dirty="0"/>
              <a:t>Sridhar </a:t>
            </a:r>
            <a:r>
              <a:rPr lang="en-US" dirty="0" err="1"/>
              <a:t>Malkaram</a:t>
            </a:r>
            <a:endParaRPr lang="en-US" dirty="0"/>
          </a:p>
          <a:p>
            <a:r>
              <a:rPr lang="en-US" dirty="0"/>
              <a:t>Aaron </a:t>
            </a:r>
            <a:r>
              <a:rPr lang="en-US" dirty="0" err="1"/>
              <a:t>Ayllon</a:t>
            </a:r>
            <a:r>
              <a:rPr lang="en-US" dirty="0"/>
              <a:t>-Benitez</a:t>
            </a:r>
          </a:p>
          <a:p>
            <a:r>
              <a:rPr lang="en-US" dirty="0" err="1"/>
              <a:t>Rachita</a:t>
            </a:r>
            <a:r>
              <a:rPr lang="en-US" dirty="0"/>
              <a:t> K Kumar</a:t>
            </a:r>
          </a:p>
          <a:p>
            <a:r>
              <a:rPr lang="en-US" dirty="0"/>
              <a:t>Sangram </a:t>
            </a:r>
            <a:r>
              <a:rPr lang="en-US" dirty="0" err="1"/>
              <a:t>Keshari</a:t>
            </a:r>
            <a:r>
              <a:rPr lang="en-US" dirty="0"/>
              <a:t> </a:t>
            </a:r>
            <a:r>
              <a:rPr lang="en-US" dirty="0" err="1"/>
              <a:t>Sahu</a:t>
            </a:r>
            <a:endParaRPr lang="en-US" dirty="0"/>
          </a:p>
          <a:p>
            <a:r>
              <a:rPr lang="en-US" dirty="0"/>
              <a:t>Ravi Abrol</a:t>
            </a:r>
          </a:p>
        </p:txBody>
      </p:sp>
    </p:spTree>
    <p:extLst>
      <p:ext uri="{BB962C8B-B14F-4D97-AF65-F5344CB8AC3E}">
        <p14:creationId xmlns:p14="http://schemas.microsoft.com/office/powerpoint/2010/main" val="32861340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A67B3-D5F0-4F5F-95F2-F7E74C90E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(TBD) 3. Create an iCn3D widget for protein-ligand interactions and differential analysis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037AB181-795F-48D5-A67E-3410EE65C9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Google Shape;56;p13">
            <a:extLst>
              <a:ext uri="{FF2B5EF4-FFF2-40B4-BE49-F238E27FC236}">
                <a16:creationId xmlns:a16="http://schemas.microsoft.com/office/drawing/2014/main" id="{9BD2395A-F4B2-CA4A-8AFB-15402DD9A52F}"/>
              </a:ext>
            </a:extLst>
          </p:cNvPr>
          <p:cNvSpPr txBox="1"/>
          <p:nvPr/>
        </p:nvSpPr>
        <p:spPr>
          <a:xfrm>
            <a:off x="1789044" y="2234261"/>
            <a:ext cx="2703443" cy="998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2400" dirty="0"/>
              <a:t>Team3A (Aaron, …)</a:t>
            </a:r>
            <a:endParaRPr sz="2400" dirty="0"/>
          </a:p>
        </p:txBody>
      </p:sp>
      <p:sp>
        <p:nvSpPr>
          <p:cNvPr id="12" name="Google Shape;56;p13">
            <a:extLst>
              <a:ext uri="{FF2B5EF4-FFF2-40B4-BE49-F238E27FC236}">
                <a16:creationId xmlns:a16="http://schemas.microsoft.com/office/drawing/2014/main" id="{C2545CB8-A746-AB45-80B9-9238094AA8F8}"/>
              </a:ext>
            </a:extLst>
          </p:cNvPr>
          <p:cNvSpPr txBox="1"/>
          <p:nvPr/>
        </p:nvSpPr>
        <p:spPr>
          <a:xfrm>
            <a:off x="6636027" y="2234261"/>
            <a:ext cx="2945295" cy="998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2400" dirty="0"/>
              <a:t>Team 1/2/4 (</a:t>
            </a:r>
            <a:r>
              <a:rPr lang="en-GB" sz="2400" dirty="0" err="1"/>
              <a:t>Jiyao</a:t>
            </a:r>
            <a:r>
              <a:rPr lang="en-GB" sz="2400" dirty="0"/>
              <a:t>, …)</a:t>
            </a:r>
            <a:endParaRPr sz="24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AB25190-5DB2-2B4F-9DEB-BB083CE105D0}"/>
              </a:ext>
            </a:extLst>
          </p:cNvPr>
          <p:cNvCxnSpPr>
            <a:cxnSpLocks/>
          </p:cNvCxnSpPr>
          <p:nvPr/>
        </p:nvCxnSpPr>
        <p:spPr>
          <a:xfrm>
            <a:off x="4154557" y="2753139"/>
            <a:ext cx="2481470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84452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A67B3-D5F0-4F5F-95F2-F7E74C90E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(TBD) 4 . Assign Force-Field based energies to the individual interactions identified by PLIP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037AB181-795F-48D5-A67E-3410EE65C9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Google Shape;56;p13">
            <a:extLst>
              <a:ext uri="{FF2B5EF4-FFF2-40B4-BE49-F238E27FC236}">
                <a16:creationId xmlns:a16="http://schemas.microsoft.com/office/drawing/2014/main" id="{286E4ABA-131E-7A4E-A8B9-58680532FB67}"/>
              </a:ext>
            </a:extLst>
          </p:cNvPr>
          <p:cNvSpPr txBox="1"/>
          <p:nvPr/>
        </p:nvSpPr>
        <p:spPr>
          <a:xfrm>
            <a:off x="198783" y="1655570"/>
            <a:ext cx="2365513" cy="998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GB" sz="2400" dirty="0"/>
              <a:t>Interaction list</a:t>
            </a:r>
          </a:p>
          <a:p>
            <a:r>
              <a:rPr lang="en-GB" sz="2400" dirty="0"/>
              <a:t>CSV input</a:t>
            </a:r>
            <a:endParaRPr sz="2400" dirty="0"/>
          </a:p>
        </p:txBody>
      </p:sp>
      <p:cxnSp>
        <p:nvCxnSpPr>
          <p:cNvPr id="9" name="Google Shape;59;p13">
            <a:extLst>
              <a:ext uri="{FF2B5EF4-FFF2-40B4-BE49-F238E27FC236}">
                <a16:creationId xmlns:a16="http://schemas.microsoft.com/office/drawing/2014/main" id="{D61AF08E-5B2D-4D4C-92E3-B9E09A81183B}"/>
              </a:ext>
            </a:extLst>
          </p:cNvPr>
          <p:cNvCxnSpPr>
            <a:cxnSpLocks/>
          </p:cNvCxnSpPr>
          <p:nvPr/>
        </p:nvCxnSpPr>
        <p:spPr>
          <a:xfrm>
            <a:off x="1245888" y="2653570"/>
            <a:ext cx="1342400" cy="998000"/>
          </a:xfrm>
          <a:prstGeom prst="curvedConnector3">
            <a:avLst>
              <a:gd name="adj1" fmla="val 7189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0" name="Google Shape;62;p13">
            <a:extLst>
              <a:ext uri="{FF2B5EF4-FFF2-40B4-BE49-F238E27FC236}">
                <a16:creationId xmlns:a16="http://schemas.microsoft.com/office/drawing/2014/main" id="{6369304E-1F3B-9240-8723-AC59D232D02A}"/>
              </a:ext>
            </a:extLst>
          </p:cNvPr>
          <p:cNvSpPr txBox="1"/>
          <p:nvPr/>
        </p:nvSpPr>
        <p:spPr>
          <a:xfrm>
            <a:off x="9106073" y="4954918"/>
            <a:ext cx="2542588" cy="1831051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GB" sz="2400" dirty="0"/>
              <a:t>Interaction energies</a:t>
            </a:r>
          </a:p>
          <a:p>
            <a:pPr algn="ctr"/>
            <a:r>
              <a:rPr lang="en-GB" sz="2400" dirty="0"/>
              <a:t>JSON/CSV</a:t>
            </a:r>
          </a:p>
          <a:p>
            <a:pPr algn="ctr"/>
            <a:r>
              <a:rPr lang="en-GB" sz="2400" dirty="0"/>
              <a:t>output</a:t>
            </a:r>
            <a:endParaRPr sz="2400" dirty="0"/>
          </a:p>
        </p:txBody>
      </p:sp>
      <p:cxnSp>
        <p:nvCxnSpPr>
          <p:cNvPr id="11" name="Google Shape;63;p13">
            <a:extLst>
              <a:ext uri="{FF2B5EF4-FFF2-40B4-BE49-F238E27FC236}">
                <a16:creationId xmlns:a16="http://schemas.microsoft.com/office/drawing/2014/main" id="{FDFFA2EA-F189-3C4A-A4C9-77A92DDE7E5E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7414591" y="3057949"/>
            <a:ext cx="994714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2" name="Google Shape;58;p13">
            <a:extLst>
              <a:ext uri="{FF2B5EF4-FFF2-40B4-BE49-F238E27FC236}">
                <a16:creationId xmlns:a16="http://schemas.microsoft.com/office/drawing/2014/main" id="{A27A9CAC-FFBB-1E49-A11C-9329A753F750}"/>
              </a:ext>
            </a:extLst>
          </p:cNvPr>
          <p:cNvSpPr/>
          <p:nvPr/>
        </p:nvSpPr>
        <p:spPr>
          <a:xfrm>
            <a:off x="2564295" y="2663331"/>
            <a:ext cx="4850295" cy="2219717"/>
          </a:xfrm>
          <a:prstGeom prst="flowChartPunchedCard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dirty="0"/>
              <a:t>Create ligand topology </a:t>
            </a:r>
            <a:r>
              <a:rPr lang="en-US" sz="2400" b="1" dirty="0"/>
              <a:t>(GROMACS/NAMD)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dirty="0"/>
              <a:t>Run Force-field energy calculation </a:t>
            </a:r>
            <a:r>
              <a:rPr lang="en-GB" sz="2400" b="1" dirty="0"/>
              <a:t>(GROMACS/NAMD)</a:t>
            </a:r>
            <a:endParaRPr lang="en-US" sz="2400" dirty="0"/>
          </a:p>
          <a:p>
            <a:pPr algn="ctr"/>
            <a:endParaRPr sz="2400" dirty="0"/>
          </a:p>
        </p:txBody>
      </p:sp>
      <p:sp>
        <p:nvSpPr>
          <p:cNvPr id="19" name="Google Shape;58;p13">
            <a:extLst>
              <a:ext uri="{FF2B5EF4-FFF2-40B4-BE49-F238E27FC236}">
                <a16:creationId xmlns:a16="http://schemas.microsoft.com/office/drawing/2014/main" id="{4CA81430-22C8-D34C-82B5-AE5C92E52A0B}"/>
              </a:ext>
            </a:extLst>
          </p:cNvPr>
          <p:cNvSpPr/>
          <p:nvPr/>
        </p:nvSpPr>
        <p:spPr>
          <a:xfrm>
            <a:off x="8409305" y="2395167"/>
            <a:ext cx="3424886" cy="1325563"/>
          </a:xfrm>
          <a:prstGeom prst="flowChartPunchedCard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400" dirty="0"/>
              <a:t>Extract interaction energies for the list</a:t>
            </a:r>
          </a:p>
          <a:p>
            <a:pPr algn="ctr"/>
            <a:r>
              <a:rPr lang="en-GB" sz="2400" b="1" dirty="0"/>
              <a:t>(Python script)</a:t>
            </a:r>
            <a:endParaRPr lang="en-US" sz="2400" dirty="0"/>
          </a:p>
          <a:p>
            <a:pPr algn="ctr"/>
            <a:endParaRPr sz="2400" dirty="0"/>
          </a:p>
        </p:txBody>
      </p:sp>
      <p:cxnSp>
        <p:nvCxnSpPr>
          <p:cNvPr id="25" name="Google Shape;63;p13">
            <a:extLst>
              <a:ext uri="{FF2B5EF4-FFF2-40B4-BE49-F238E27FC236}">
                <a16:creationId xmlns:a16="http://schemas.microsoft.com/office/drawing/2014/main" id="{D37F5721-C673-F646-9AE3-C783C1D4CF6F}"/>
              </a:ext>
            </a:extLst>
          </p:cNvPr>
          <p:cNvCxnSpPr>
            <a:cxnSpLocks/>
          </p:cNvCxnSpPr>
          <p:nvPr/>
        </p:nvCxnSpPr>
        <p:spPr>
          <a:xfrm>
            <a:off x="10361202" y="3733433"/>
            <a:ext cx="0" cy="1234188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18050808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A67B3-D5F0-4F5F-95F2-F7E74C90E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2698"/>
            <a:ext cx="10515600" cy="1325563"/>
          </a:xfrm>
        </p:spPr>
        <p:txBody>
          <a:bodyPr/>
          <a:lstStyle/>
          <a:p>
            <a:r>
              <a:rPr lang="en-US" b="1" dirty="0"/>
              <a:t>Team 3A: </a:t>
            </a:r>
            <a:r>
              <a:rPr lang="en-US" b="1" dirty="0" err="1"/>
              <a:t>Github</a:t>
            </a:r>
            <a:endParaRPr lang="en-US" b="1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037AB181-795F-48D5-A67E-3410EE65C9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BD509C-3D71-0742-90E1-0253FB0928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907" y="1024759"/>
            <a:ext cx="9055318" cy="583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082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E7C78-3B3E-4812-82C3-9F1BFC56F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278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Structure of an anti-viral compound bound to influenza virus protein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9631D0-B695-4596-9A46-B6B4D5CB4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9978" y="1413300"/>
            <a:ext cx="5827162" cy="498087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AC6E61-6A64-4AF7-9B7E-A22F51EC2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13" y="1404730"/>
            <a:ext cx="5320748" cy="532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130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E7C78-3B3E-4812-82C3-9F1BFC56F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278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Protein-Ligand Interactions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9631D0-B695-4596-9A46-B6B4D5CB4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590" y="1704849"/>
            <a:ext cx="5827162" cy="498087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EF993E3-0369-41A6-8B9C-A38C9AC2DB1B}"/>
              </a:ext>
            </a:extLst>
          </p:cNvPr>
          <p:cNvSpPr/>
          <p:nvPr/>
        </p:nvSpPr>
        <p:spPr>
          <a:xfrm>
            <a:off x="6617109" y="1497841"/>
            <a:ext cx="535868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Overall GOAL:</a:t>
            </a:r>
          </a:p>
          <a:p>
            <a:r>
              <a:rPr lang="en-US" sz="2800" dirty="0"/>
              <a:t>Analyze PDB structures of ligands bound to proteins using PLIP server in terms of: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hydrogen bonds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water bridges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salt bridges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halogen bonds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hydrophobic interactions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800" dirty="0"/>
              <a:t>π-</a:t>
            </a:r>
            <a:r>
              <a:rPr lang="en-US" sz="2800" dirty="0"/>
              <a:t>stacking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800" dirty="0"/>
              <a:t>π-</a:t>
            </a:r>
            <a:r>
              <a:rPr lang="en-US" sz="2800" dirty="0"/>
              <a:t>cation interactions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metal complexes</a:t>
            </a:r>
          </a:p>
        </p:txBody>
      </p:sp>
    </p:spTree>
    <p:extLst>
      <p:ext uri="{BB962C8B-B14F-4D97-AF65-F5344CB8AC3E}">
        <p14:creationId xmlns:p14="http://schemas.microsoft.com/office/powerpoint/2010/main" val="3845909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fld id="{9FF093A8-7F81-4CC2-947E-EC3865B89BCF}" type="slidenum">
              <a:rPr lang="en-US" sz="1400">
                <a:solidFill>
                  <a:srgbClr val="000000"/>
                </a:solidFill>
              </a:rPr>
              <a:pPr/>
              <a:t>5</a:t>
            </a:fld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12643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25413"/>
            <a:ext cx="8229600" cy="773112"/>
          </a:xfrm>
        </p:spPr>
        <p:txBody>
          <a:bodyPr/>
          <a:lstStyle/>
          <a:p>
            <a:pPr eaLnBrk="1" hangingPunct="1"/>
            <a:r>
              <a:rPr lang="en-US" sz="4000" b="1" dirty="0">
                <a:solidFill>
                  <a:schemeClr val="accent6">
                    <a:lumMod val="75000"/>
                  </a:schemeClr>
                </a:solidFill>
              </a:rPr>
              <a:t>Protein-Ligand Interactions</a:t>
            </a:r>
          </a:p>
        </p:txBody>
      </p:sp>
      <p:pic>
        <p:nvPicPr>
          <p:cNvPr id="11264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75" y="1047751"/>
            <a:ext cx="4884738" cy="5230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0358" name="Text Box 6"/>
          <p:cNvSpPr txBox="1">
            <a:spLocks noChangeArrowheads="1"/>
          </p:cNvSpPr>
          <p:nvPr/>
        </p:nvSpPr>
        <p:spPr bwMode="auto">
          <a:xfrm>
            <a:off x="6543988" y="1163639"/>
            <a:ext cx="4006225" cy="56323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b="1" dirty="0">
                <a:solidFill>
                  <a:srgbClr val="CC3300"/>
                </a:solidFill>
                <a:latin typeface="Arial" charset="0"/>
              </a:rPr>
              <a:t>Multiple Lock – Multiple Key Model</a:t>
            </a:r>
          </a:p>
          <a:p>
            <a:pPr algn="ctr">
              <a:defRPr/>
            </a:pPr>
            <a:r>
              <a:rPr lang="en-US" b="1" dirty="0">
                <a:solidFill>
                  <a:srgbClr val="CC3300"/>
                </a:solidFill>
                <a:latin typeface="Arial" charset="0"/>
              </a:rPr>
              <a:t>(Conformational Selection)</a:t>
            </a:r>
          </a:p>
          <a:p>
            <a:pPr algn="ctr">
              <a:defRPr/>
            </a:pPr>
            <a:endParaRPr lang="en-US" b="1" dirty="0">
              <a:solidFill>
                <a:srgbClr val="CC33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Protein conformations</a:t>
            </a: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Ligand conformations</a:t>
            </a:r>
          </a:p>
          <a:p>
            <a:pPr algn="ctr">
              <a:defRPr/>
            </a:pPr>
            <a:endParaRPr lang="en-US" dirty="0">
              <a:solidFill>
                <a:srgbClr val="0000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Conformational selection</a:t>
            </a: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leads to binding</a:t>
            </a:r>
          </a:p>
          <a:p>
            <a:pPr algn="ctr">
              <a:defRPr/>
            </a:pPr>
            <a:endParaRPr lang="en-US" dirty="0">
              <a:solidFill>
                <a:srgbClr val="0000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b="1" dirty="0">
                <a:solidFill>
                  <a:srgbClr val="009900"/>
                </a:solidFill>
                <a:latin typeface="Arial" charset="0"/>
              </a:rPr>
              <a:t>AND / OR</a:t>
            </a:r>
          </a:p>
          <a:p>
            <a:pPr algn="ctr">
              <a:defRPr/>
            </a:pPr>
            <a:endParaRPr lang="en-US" b="1" dirty="0">
              <a:solidFill>
                <a:srgbClr val="CC33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b="1" dirty="0">
                <a:solidFill>
                  <a:srgbClr val="CC3300"/>
                </a:solidFill>
                <a:latin typeface="Arial" charset="0"/>
              </a:rPr>
              <a:t>Induced Fit Model</a:t>
            </a:r>
          </a:p>
          <a:p>
            <a:pPr algn="ctr">
              <a:defRPr/>
            </a:pPr>
            <a:endParaRPr lang="en-US" b="1" dirty="0">
              <a:solidFill>
                <a:srgbClr val="CC33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Flexible protein</a:t>
            </a: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Flexible ligand</a:t>
            </a:r>
          </a:p>
          <a:p>
            <a:pPr algn="ctr">
              <a:defRPr/>
            </a:pPr>
            <a:endParaRPr lang="en-US" dirty="0">
              <a:solidFill>
                <a:srgbClr val="0000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Loose fit induces mutual</a:t>
            </a: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conformational change for</a:t>
            </a: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strong binding</a:t>
            </a:r>
          </a:p>
          <a:p>
            <a:pPr algn="ctr">
              <a:defRPr/>
            </a:pPr>
            <a:endParaRPr lang="en-US" dirty="0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111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2857500" y="1066800"/>
            <a:ext cx="6438900" cy="5554980"/>
            <a:chOff x="800100" y="83820"/>
            <a:chExt cx="7543800" cy="6690360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0100" y="83820"/>
              <a:ext cx="7543800" cy="669036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5867400" y="2221468"/>
              <a:ext cx="986365" cy="4448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Ser591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91954" y="3124200"/>
              <a:ext cx="964279" cy="4448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Lys612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5715000" y="2743200"/>
              <a:ext cx="2286000" cy="1143000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/>
            <p:cNvCxnSpPr>
              <a:stCxn id="7" idx="4"/>
              <a:endCxn id="10" idx="0"/>
            </p:cNvCxnSpPr>
            <p:nvPr/>
          </p:nvCxnSpPr>
          <p:spPr>
            <a:xfrm>
              <a:off x="6858000" y="3886200"/>
              <a:ext cx="267384" cy="1383268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6019799" y="5269467"/>
              <a:ext cx="2211170" cy="4448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Glycine-rich Loop 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419600" y="4278868"/>
              <a:ext cx="1042707" cy="4448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Asp727</a:t>
              </a: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076951" y="1524000"/>
            <a:ext cx="4230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Protein Kinase in Multiple Conformations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352800" y="228601"/>
            <a:ext cx="5516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accent6">
                    <a:lumMod val="75000"/>
                  </a:schemeClr>
                </a:solidFill>
              </a:rPr>
              <a:t>Protein Backbone Flexibility</a:t>
            </a:r>
          </a:p>
        </p:txBody>
      </p:sp>
    </p:spTree>
    <p:extLst>
      <p:ext uri="{BB962C8B-B14F-4D97-AF65-F5344CB8AC3E}">
        <p14:creationId xmlns:p14="http://schemas.microsoft.com/office/powerpoint/2010/main" val="972090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EF13F-CF0E-466F-8A34-C39E0175EF6E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105474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15888"/>
            <a:ext cx="8229600" cy="633412"/>
          </a:xfrm>
        </p:spPr>
        <p:txBody>
          <a:bodyPr>
            <a:normAutofit/>
          </a:bodyPr>
          <a:lstStyle/>
          <a:p>
            <a:r>
              <a:rPr lang="en-US" altLang="en-US" sz="3600" b="1" dirty="0">
                <a:solidFill>
                  <a:schemeClr val="accent6">
                    <a:lumMod val="75000"/>
                  </a:schemeClr>
                </a:solidFill>
              </a:rPr>
              <a:t>Ligand Conformational Flexibility</a:t>
            </a:r>
          </a:p>
        </p:txBody>
      </p:sp>
      <p:pic>
        <p:nvPicPr>
          <p:cNvPr id="105477" name="Picture 5" descr="TorsionalDiversit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1339" y="728664"/>
            <a:ext cx="8593137" cy="467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479" name="Text Box 7"/>
          <p:cNvSpPr txBox="1">
            <a:spLocks noChangeArrowheads="1"/>
          </p:cNvSpPr>
          <p:nvPr/>
        </p:nvSpPr>
        <p:spPr bwMode="auto">
          <a:xfrm>
            <a:off x="3219450" y="5632450"/>
            <a:ext cx="5255478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/>
              <a:t>Torsional preferences for rotatable bonds in ATP using</a:t>
            </a:r>
          </a:p>
          <a:p>
            <a:r>
              <a:rPr lang="en-US" altLang="en-US"/>
              <a:t>27 diverse conformations based on 407 co-crystals.</a:t>
            </a:r>
          </a:p>
          <a:p>
            <a:r>
              <a:rPr lang="en-US" altLang="en-US">
                <a:solidFill>
                  <a:srgbClr val="CC3300"/>
                </a:solidFill>
              </a:rPr>
              <a:t>[Stockwell and Thornton (</a:t>
            </a:r>
            <a:r>
              <a:rPr lang="en-US" altLang="en-US" b="1">
                <a:solidFill>
                  <a:srgbClr val="CC3300"/>
                </a:solidFill>
              </a:rPr>
              <a:t>2006</a:t>
            </a:r>
            <a:r>
              <a:rPr lang="en-US" altLang="en-US">
                <a:solidFill>
                  <a:srgbClr val="CC3300"/>
                </a:solidFill>
              </a:rPr>
              <a:t>), </a:t>
            </a:r>
            <a:r>
              <a:rPr lang="en-US" altLang="en-US" i="1">
                <a:solidFill>
                  <a:srgbClr val="CC3300"/>
                </a:solidFill>
              </a:rPr>
              <a:t>J. Mol. Biol.</a:t>
            </a:r>
            <a:r>
              <a:rPr lang="en-US" altLang="en-US">
                <a:solidFill>
                  <a:srgbClr val="CC3300"/>
                </a:solidFill>
              </a:rPr>
              <a:t> </a:t>
            </a:r>
            <a:r>
              <a:rPr lang="en-US" altLang="en-US" b="1">
                <a:solidFill>
                  <a:srgbClr val="CC3300"/>
                </a:solidFill>
              </a:rPr>
              <a:t>356</a:t>
            </a:r>
            <a:r>
              <a:rPr lang="en-US" altLang="en-US">
                <a:solidFill>
                  <a:srgbClr val="CC3300"/>
                </a:solidFill>
              </a:rPr>
              <a:t>, 928]</a:t>
            </a:r>
          </a:p>
        </p:txBody>
      </p:sp>
    </p:spTree>
    <p:extLst>
      <p:ext uri="{BB962C8B-B14F-4D97-AF65-F5344CB8AC3E}">
        <p14:creationId xmlns:p14="http://schemas.microsoft.com/office/powerpoint/2010/main" val="3397649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471" y="274638"/>
            <a:ext cx="11405419" cy="117316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Drug Discovery: Ligand Structure Based Methods</a:t>
            </a:r>
          </a:p>
        </p:txBody>
      </p:sp>
      <p:pic>
        <p:nvPicPr>
          <p:cNvPr id="13314" name="Picture 2" descr="http://www.molsoft.com/images/apf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605789"/>
            <a:ext cx="8153400" cy="4185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9350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152400"/>
            <a:ext cx="7772400" cy="762000"/>
          </a:xfrm>
        </p:spPr>
        <p:txBody>
          <a:bodyPr>
            <a:normAutofit fontScale="90000"/>
          </a:bodyPr>
          <a:lstStyle/>
          <a:p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Scoring of Protein-Ligand Complexes</a:t>
            </a:r>
            <a:b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May the Force-Field Be With You!</a:t>
            </a:r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598020" name="hccr1_bx471_2ns_MD.avi">
            <a:hlinkClick r:id="" action="ppaction://media"/>
          </p:cNvPr>
          <p:cNvPicPr>
            <a:picLocks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447800"/>
            <a:ext cx="4229100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 descr="http://blogs.scientificamerican.com/the-curious-wavefunction/files/2012/08/1-s2.0-S0169409X12000907-gr2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1447800"/>
            <a:ext cx="4727736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943601" y="5553670"/>
            <a:ext cx="45497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Force Fields:</a:t>
            </a:r>
            <a:r>
              <a:rPr lang="en-US" dirty="0"/>
              <a:t> Energy expressions that allow the</a:t>
            </a:r>
          </a:p>
          <a:p>
            <a:r>
              <a:rPr lang="en-US" dirty="0"/>
              <a:t>efficient calculation of interatomic forces. E.g.,</a:t>
            </a:r>
          </a:p>
          <a:p>
            <a:r>
              <a:rPr lang="en-US" dirty="0"/>
              <a:t>CHARMM, AMBER, OPLS, </a:t>
            </a:r>
            <a:r>
              <a:rPr lang="en-US" dirty="0" err="1"/>
              <a:t>Dreiding</a:t>
            </a:r>
            <a:r>
              <a:rPr lang="en-US" dirty="0"/>
              <a:t>, GROMOS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559886" y="5257801"/>
            <a:ext cx="18033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b="1" dirty="0" err="1"/>
              <a:t>Adv</a:t>
            </a:r>
            <a:r>
              <a:rPr lang="en-US" sz="1200" b="1" dirty="0"/>
              <a:t> Drug Del Rev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38832" y="6336268"/>
            <a:ext cx="4287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Vaidehi</a:t>
            </a:r>
            <a:r>
              <a:rPr lang="en-US" dirty="0"/>
              <a:t> et al. (</a:t>
            </a:r>
            <a:r>
              <a:rPr lang="en-US" b="1" dirty="0"/>
              <a:t>2006</a:t>
            </a:r>
            <a:r>
              <a:rPr lang="en-US" dirty="0"/>
              <a:t>) </a:t>
            </a:r>
            <a:r>
              <a:rPr lang="en-US" i="1" dirty="0"/>
              <a:t>J </a:t>
            </a:r>
            <a:r>
              <a:rPr lang="en-US" i="1" dirty="0" err="1"/>
              <a:t>Biol</a:t>
            </a:r>
            <a:r>
              <a:rPr lang="en-US" i="1" dirty="0"/>
              <a:t> Chem</a:t>
            </a:r>
            <a:r>
              <a:rPr lang="en-US" dirty="0"/>
              <a:t>,</a:t>
            </a:r>
            <a:r>
              <a:rPr lang="en-US" b="1" dirty="0"/>
              <a:t>281</a:t>
            </a:r>
            <a:r>
              <a:rPr lang="en-US" dirty="0"/>
              <a:t>:27613.</a:t>
            </a:r>
          </a:p>
        </p:txBody>
      </p:sp>
    </p:spTree>
    <p:extLst>
      <p:ext uri="{BB962C8B-B14F-4D97-AF65-F5344CB8AC3E}">
        <p14:creationId xmlns:p14="http://schemas.microsoft.com/office/powerpoint/2010/main" val="2474580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980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980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98020"/>
                  </p:tgtEl>
                </p:cond>
              </p:nextCondLst>
            </p:seq>
            <p:video>
              <p:cMediaNode>
                <p:cTn id="7" repeatCount="indefinite" fill="remove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59802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392</TotalTime>
  <Words>1226</Words>
  <Application>Microsoft Macintosh PowerPoint</Application>
  <PresentationFormat>Widescreen</PresentationFormat>
  <Paragraphs>251</Paragraphs>
  <Slides>22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Times New Roman</vt:lpstr>
      <vt:lpstr>Office Theme</vt:lpstr>
      <vt:lpstr>Adding protein-ligand interaction descriptors</vt:lpstr>
      <vt:lpstr>Team 3A</vt:lpstr>
      <vt:lpstr>Structure of an anti-viral compound bound to influenza virus protein</vt:lpstr>
      <vt:lpstr>Protein-Ligand Interactions</vt:lpstr>
      <vt:lpstr>Protein-Ligand Interactions</vt:lpstr>
      <vt:lpstr>PowerPoint Presentation</vt:lpstr>
      <vt:lpstr>Ligand Conformational Flexibility</vt:lpstr>
      <vt:lpstr>Drug Discovery: Ligand Structure Based Methods</vt:lpstr>
      <vt:lpstr>Scoring of Protein-Ligand Complexes May the Force-Field Be With You!</vt:lpstr>
      <vt:lpstr>Specific Aims</vt:lpstr>
      <vt:lpstr>Tools/Databases Used</vt:lpstr>
      <vt:lpstr>Team 3A Tasks</vt:lpstr>
      <vt:lpstr>1. Extract PLIP Contacts for any ligand bound to a protein chain from XML to JSON  -Aaron</vt:lpstr>
      <vt:lpstr>PowerPoint Presentation</vt:lpstr>
      <vt:lpstr>PowerPoint Presentation</vt:lpstr>
      <vt:lpstr>PowerPoint Presentation</vt:lpstr>
      <vt:lpstr>2. Differential analysis of two different ligands bound to the same binding site  -Rachita</vt:lpstr>
      <vt:lpstr>PowerPoint Presentation</vt:lpstr>
      <vt:lpstr>Team 3A: TBD</vt:lpstr>
      <vt:lpstr>(TBD) 3. Create an iCn3D widget for protein-ligand interactions and differential analysis</vt:lpstr>
      <vt:lpstr>(TBD) 4 . Assign Force-Field based energies to the individual interactions identified by PLIP</vt:lpstr>
      <vt:lpstr>Team 3A: Github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Adding protein-ligand interaction descriptors</dc:title>
  <dc:creator>abrol</dc:creator>
  <cp:lastModifiedBy>User 2989</cp:lastModifiedBy>
  <cp:revision>25</cp:revision>
  <dcterms:created xsi:type="dcterms:W3CDTF">2020-07-11T16:12:46Z</dcterms:created>
  <dcterms:modified xsi:type="dcterms:W3CDTF">2020-07-13T17:18:01Z</dcterms:modified>
</cp:coreProperties>
</file>

<file path=docProps/thumbnail.jpeg>
</file>